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EE4E0-D563-4DEE-81E9-F363403294D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5A37BF3-E325-414D-96BE-148239029877}">
      <dgm:prSet phldrT="[Text]"/>
      <dgm:spPr/>
      <dgm:t>
        <a:bodyPr/>
        <a:lstStyle/>
        <a:p>
          <a:r>
            <a:rPr lang="en-GB" dirty="0" smtClean="0"/>
            <a:t>Loans</a:t>
          </a:r>
          <a:endParaRPr lang="en-GB" dirty="0"/>
        </a:p>
      </dgm:t>
    </dgm:pt>
    <dgm:pt modelId="{50EEB798-24A1-49AA-A00B-5D48DFE31D5A}" type="parTrans" cxnId="{43469FE6-038A-408E-9126-566849E65234}">
      <dgm:prSet/>
      <dgm:spPr/>
      <dgm:t>
        <a:bodyPr/>
        <a:lstStyle/>
        <a:p>
          <a:endParaRPr lang="en-GB"/>
        </a:p>
      </dgm:t>
    </dgm:pt>
    <dgm:pt modelId="{02FF6F9F-CA8C-4B8B-8B2B-ED7C300ADBE6}" type="sibTrans" cxnId="{43469FE6-038A-408E-9126-566849E65234}">
      <dgm:prSet/>
      <dgm:spPr/>
      <dgm:t>
        <a:bodyPr/>
        <a:lstStyle/>
        <a:p>
          <a:endParaRPr lang="en-GB"/>
        </a:p>
      </dgm:t>
    </dgm:pt>
    <dgm:pt modelId="{24ED55AC-DF76-40A7-8CED-BF61DD2C3DB4}">
      <dgm:prSet phldrT="[Text]"/>
      <dgm:spPr/>
      <dgm:t>
        <a:bodyPr/>
        <a:lstStyle/>
        <a:p>
          <a:r>
            <a:rPr lang="en-GB" dirty="0" smtClean="0"/>
            <a:t>Business Credit card</a:t>
          </a:r>
          <a:endParaRPr lang="en-GB" dirty="0"/>
        </a:p>
      </dgm:t>
    </dgm:pt>
    <dgm:pt modelId="{3168B7C4-8178-41A5-8F77-7D8BDC609019}" type="parTrans" cxnId="{19C78BB0-5900-4E00-AECF-F78EE8F209DB}">
      <dgm:prSet/>
      <dgm:spPr/>
      <dgm:t>
        <a:bodyPr/>
        <a:lstStyle/>
        <a:p>
          <a:endParaRPr lang="en-GB"/>
        </a:p>
      </dgm:t>
    </dgm:pt>
    <dgm:pt modelId="{431400FC-C665-488C-898A-961F29013527}" type="sibTrans" cxnId="{19C78BB0-5900-4E00-AECF-F78EE8F209DB}">
      <dgm:prSet/>
      <dgm:spPr/>
      <dgm:t>
        <a:bodyPr/>
        <a:lstStyle/>
        <a:p>
          <a:endParaRPr lang="en-GB"/>
        </a:p>
      </dgm:t>
    </dgm:pt>
    <dgm:pt modelId="{CA21740F-1700-4D42-B66E-6D038F5D7F35}">
      <dgm:prSet phldrT="[Text]"/>
      <dgm:spPr/>
      <dgm:t>
        <a:bodyPr/>
        <a:lstStyle/>
        <a:p>
          <a:r>
            <a:rPr lang="en-GB" dirty="0" smtClean="0"/>
            <a:t>Overdraft</a:t>
          </a:r>
          <a:endParaRPr lang="en-GB" dirty="0"/>
        </a:p>
      </dgm:t>
    </dgm:pt>
    <dgm:pt modelId="{28DB017C-91F8-448A-B37E-D0D6CFD5262B}" type="parTrans" cxnId="{881D2639-6F8E-4336-ADC2-A4FE5BB974DE}">
      <dgm:prSet/>
      <dgm:spPr/>
      <dgm:t>
        <a:bodyPr/>
        <a:lstStyle/>
        <a:p>
          <a:endParaRPr lang="en-GB"/>
        </a:p>
      </dgm:t>
    </dgm:pt>
    <dgm:pt modelId="{434B4A21-4CD7-48C6-9DAD-DCE21A03D1DD}" type="sibTrans" cxnId="{881D2639-6F8E-4336-ADC2-A4FE5BB974DE}">
      <dgm:prSet/>
      <dgm:spPr/>
      <dgm:t>
        <a:bodyPr/>
        <a:lstStyle/>
        <a:p>
          <a:endParaRPr lang="en-GB"/>
        </a:p>
      </dgm:t>
    </dgm:pt>
    <dgm:pt modelId="{F1BE10D7-30C5-42F4-BCFF-5C3DEBD36E5C}" type="pres">
      <dgm:prSet presAssocID="{454EE4E0-D563-4DEE-81E9-F363403294D9}" presName="compositeShape" presStyleCnt="0">
        <dgm:presLayoutVars>
          <dgm:chMax val="7"/>
          <dgm:dir/>
          <dgm:resizeHandles val="exact"/>
        </dgm:presLayoutVars>
      </dgm:prSet>
      <dgm:spPr/>
    </dgm:pt>
    <dgm:pt modelId="{AC39D129-5525-4E76-AC95-520C387CE635}" type="pres">
      <dgm:prSet presAssocID="{454EE4E0-D563-4DEE-81E9-F363403294D9}" presName="wedge1" presStyleLbl="node1" presStyleIdx="0" presStyleCnt="3"/>
      <dgm:spPr/>
      <dgm:t>
        <a:bodyPr/>
        <a:lstStyle/>
        <a:p>
          <a:endParaRPr lang="en-GB"/>
        </a:p>
      </dgm:t>
    </dgm:pt>
    <dgm:pt modelId="{8FE99495-CBFE-40AA-AE80-7E310B06F40F}" type="pres">
      <dgm:prSet presAssocID="{454EE4E0-D563-4DEE-81E9-F363403294D9}" presName="dummy1a" presStyleCnt="0"/>
      <dgm:spPr/>
    </dgm:pt>
    <dgm:pt modelId="{6F0B177A-E2AA-449A-AE09-0FD5B295F248}" type="pres">
      <dgm:prSet presAssocID="{454EE4E0-D563-4DEE-81E9-F363403294D9}" presName="dummy1b" presStyleCnt="0"/>
      <dgm:spPr/>
    </dgm:pt>
    <dgm:pt modelId="{158D773F-FE64-49AF-8F8B-77DC1537E496}" type="pres">
      <dgm:prSet presAssocID="{454EE4E0-D563-4DEE-81E9-F363403294D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038B4C-8393-45F7-855C-4B4936A16FD9}" type="pres">
      <dgm:prSet presAssocID="{454EE4E0-D563-4DEE-81E9-F363403294D9}" presName="wedge2" presStyleLbl="node1" presStyleIdx="1" presStyleCnt="3"/>
      <dgm:spPr/>
      <dgm:t>
        <a:bodyPr/>
        <a:lstStyle/>
        <a:p>
          <a:endParaRPr lang="en-GB"/>
        </a:p>
      </dgm:t>
    </dgm:pt>
    <dgm:pt modelId="{21B15004-EEBD-40AE-B158-E4D0E45F41E4}" type="pres">
      <dgm:prSet presAssocID="{454EE4E0-D563-4DEE-81E9-F363403294D9}" presName="dummy2a" presStyleCnt="0"/>
      <dgm:spPr/>
    </dgm:pt>
    <dgm:pt modelId="{57CC9AD5-2734-4B0F-93F4-274E90C7DBDB}" type="pres">
      <dgm:prSet presAssocID="{454EE4E0-D563-4DEE-81E9-F363403294D9}" presName="dummy2b" presStyleCnt="0"/>
      <dgm:spPr/>
    </dgm:pt>
    <dgm:pt modelId="{44C4859C-F96A-408C-8672-AA3EA11A8568}" type="pres">
      <dgm:prSet presAssocID="{454EE4E0-D563-4DEE-81E9-F363403294D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2ACC1C-90E3-46F0-8A67-C5667F561871}" type="pres">
      <dgm:prSet presAssocID="{454EE4E0-D563-4DEE-81E9-F363403294D9}" presName="wedge3" presStyleLbl="node1" presStyleIdx="2" presStyleCnt="3" custLinFactNeighborX="-951" custLinFactNeighborY="772"/>
      <dgm:spPr/>
      <dgm:t>
        <a:bodyPr/>
        <a:lstStyle/>
        <a:p>
          <a:endParaRPr lang="en-GB"/>
        </a:p>
      </dgm:t>
    </dgm:pt>
    <dgm:pt modelId="{D361A528-52D9-4DFC-BB6A-8F9B20D80BE9}" type="pres">
      <dgm:prSet presAssocID="{454EE4E0-D563-4DEE-81E9-F363403294D9}" presName="dummy3a" presStyleCnt="0"/>
      <dgm:spPr/>
    </dgm:pt>
    <dgm:pt modelId="{5D5C1F0C-BDD8-4FD7-BFB5-8738A3C7864C}" type="pres">
      <dgm:prSet presAssocID="{454EE4E0-D563-4DEE-81E9-F363403294D9}" presName="dummy3b" presStyleCnt="0"/>
      <dgm:spPr/>
    </dgm:pt>
    <dgm:pt modelId="{F74A53F6-73BF-4308-A0BD-D7F010D8A864}" type="pres">
      <dgm:prSet presAssocID="{454EE4E0-D563-4DEE-81E9-F363403294D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CE6B44-C235-4BB6-AAD6-6A046B841C38}" type="pres">
      <dgm:prSet presAssocID="{02FF6F9F-CA8C-4B8B-8B2B-ED7C300ADBE6}" presName="arrowWedge1" presStyleLbl="fgSibTrans2D1" presStyleIdx="0" presStyleCnt="3"/>
      <dgm:spPr/>
    </dgm:pt>
    <dgm:pt modelId="{CA4F996A-0329-4479-A2F8-A1DF5AA4F44D}" type="pres">
      <dgm:prSet presAssocID="{431400FC-C665-488C-898A-961F29013527}" presName="arrowWedge2" presStyleLbl="fgSibTrans2D1" presStyleIdx="1" presStyleCnt="3"/>
      <dgm:spPr/>
    </dgm:pt>
    <dgm:pt modelId="{9C29FC47-5F6E-4436-9F4E-372B45387608}" type="pres">
      <dgm:prSet presAssocID="{434B4A21-4CD7-48C6-9DAD-DCE21A03D1DD}" presName="arrowWedge3" presStyleLbl="fgSibTrans2D1" presStyleIdx="2" presStyleCnt="3"/>
      <dgm:spPr/>
    </dgm:pt>
  </dgm:ptLst>
  <dgm:cxnLst>
    <dgm:cxn modelId="{43469FE6-038A-408E-9126-566849E65234}" srcId="{454EE4E0-D563-4DEE-81E9-F363403294D9}" destId="{55A37BF3-E325-414D-96BE-148239029877}" srcOrd="0" destOrd="0" parTransId="{50EEB798-24A1-49AA-A00B-5D48DFE31D5A}" sibTransId="{02FF6F9F-CA8C-4B8B-8B2B-ED7C300ADBE6}"/>
    <dgm:cxn modelId="{4071BCE5-AF7F-4283-A883-7A5CA12C9FB9}" type="presOf" srcId="{CA21740F-1700-4D42-B66E-6D038F5D7F35}" destId="{052ACC1C-90E3-46F0-8A67-C5667F561871}" srcOrd="0" destOrd="0" presId="urn:microsoft.com/office/officeart/2005/8/layout/cycle8"/>
    <dgm:cxn modelId="{12423383-4764-4A85-A92B-564C78BAF929}" type="presOf" srcId="{24ED55AC-DF76-40A7-8CED-BF61DD2C3DB4}" destId="{43038B4C-8393-45F7-855C-4B4936A16FD9}" srcOrd="0" destOrd="0" presId="urn:microsoft.com/office/officeart/2005/8/layout/cycle8"/>
    <dgm:cxn modelId="{19C78BB0-5900-4E00-AECF-F78EE8F209DB}" srcId="{454EE4E0-D563-4DEE-81E9-F363403294D9}" destId="{24ED55AC-DF76-40A7-8CED-BF61DD2C3DB4}" srcOrd="1" destOrd="0" parTransId="{3168B7C4-8178-41A5-8F77-7D8BDC609019}" sibTransId="{431400FC-C665-488C-898A-961F29013527}"/>
    <dgm:cxn modelId="{A45FB8A1-1F09-4EDA-9DAA-31892D07647A}" type="presOf" srcId="{24ED55AC-DF76-40A7-8CED-BF61DD2C3DB4}" destId="{44C4859C-F96A-408C-8672-AA3EA11A8568}" srcOrd="1" destOrd="0" presId="urn:microsoft.com/office/officeart/2005/8/layout/cycle8"/>
    <dgm:cxn modelId="{46748FE9-05FA-4596-827F-41C695DB9B07}" type="presOf" srcId="{CA21740F-1700-4D42-B66E-6D038F5D7F35}" destId="{F74A53F6-73BF-4308-A0BD-D7F010D8A864}" srcOrd="1" destOrd="0" presId="urn:microsoft.com/office/officeart/2005/8/layout/cycle8"/>
    <dgm:cxn modelId="{B9C93C86-2984-418A-BC54-BEA72D0AD642}" type="presOf" srcId="{454EE4E0-D563-4DEE-81E9-F363403294D9}" destId="{F1BE10D7-30C5-42F4-BCFF-5C3DEBD36E5C}" srcOrd="0" destOrd="0" presId="urn:microsoft.com/office/officeart/2005/8/layout/cycle8"/>
    <dgm:cxn modelId="{06E48B31-A1D0-4A74-8230-649FA09D77A9}" type="presOf" srcId="{55A37BF3-E325-414D-96BE-148239029877}" destId="{158D773F-FE64-49AF-8F8B-77DC1537E496}" srcOrd="1" destOrd="0" presId="urn:microsoft.com/office/officeart/2005/8/layout/cycle8"/>
    <dgm:cxn modelId="{DCDBE88C-6FFC-48B8-9412-341F6C77BE11}" type="presOf" srcId="{55A37BF3-E325-414D-96BE-148239029877}" destId="{AC39D129-5525-4E76-AC95-520C387CE635}" srcOrd="0" destOrd="0" presId="urn:microsoft.com/office/officeart/2005/8/layout/cycle8"/>
    <dgm:cxn modelId="{881D2639-6F8E-4336-ADC2-A4FE5BB974DE}" srcId="{454EE4E0-D563-4DEE-81E9-F363403294D9}" destId="{CA21740F-1700-4D42-B66E-6D038F5D7F35}" srcOrd="2" destOrd="0" parTransId="{28DB017C-91F8-448A-B37E-D0D6CFD5262B}" sibTransId="{434B4A21-4CD7-48C6-9DAD-DCE21A03D1DD}"/>
    <dgm:cxn modelId="{98EA17D7-A330-42F3-9A38-3EDDE124130F}" type="presParOf" srcId="{F1BE10D7-30C5-42F4-BCFF-5C3DEBD36E5C}" destId="{AC39D129-5525-4E76-AC95-520C387CE635}" srcOrd="0" destOrd="0" presId="urn:microsoft.com/office/officeart/2005/8/layout/cycle8"/>
    <dgm:cxn modelId="{16C767F4-FD48-46C9-A998-E14E4C42284E}" type="presParOf" srcId="{F1BE10D7-30C5-42F4-BCFF-5C3DEBD36E5C}" destId="{8FE99495-CBFE-40AA-AE80-7E310B06F40F}" srcOrd="1" destOrd="0" presId="urn:microsoft.com/office/officeart/2005/8/layout/cycle8"/>
    <dgm:cxn modelId="{127BEAAB-5BD6-431F-BC59-3380EA771CF1}" type="presParOf" srcId="{F1BE10D7-30C5-42F4-BCFF-5C3DEBD36E5C}" destId="{6F0B177A-E2AA-449A-AE09-0FD5B295F248}" srcOrd="2" destOrd="0" presId="urn:microsoft.com/office/officeart/2005/8/layout/cycle8"/>
    <dgm:cxn modelId="{55DDF2A7-8B10-4EE0-B301-80A70A0C70A4}" type="presParOf" srcId="{F1BE10D7-30C5-42F4-BCFF-5C3DEBD36E5C}" destId="{158D773F-FE64-49AF-8F8B-77DC1537E496}" srcOrd="3" destOrd="0" presId="urn:microsoft.com/office/officeart/2005/8/layout/cycle8"/>
    <dgm:cxn modelId="{658ABD36-6028-48FA-AE2E-9E3BD5930663}" type="presParOf" srcId="{F1BE10D7-30C5-42F4-BCFF-5C3DEBD36E5C}" destId="{43038B4C-8393-45F7-855C-4B4936A16FD9}" srcOrd="4" destOrd="0" presId="urn:microsoft.com/office/officeart/2005/8/layout/cycle8"/>
    <dgm:cxn modelId="{EDAAB896-8085-4F19-B13D-A570376BB4F4}" type="presParOf" srcId="{F1BE10D7-30C5-42F4-BCFF-5C3DEBD36E5C}" destId="{21B15004-EEBD-40AE-B158-E4D0E45F41E4}" srcOrd="5" destOrd="0" presId="urn:microsoft.com/office/officeart/2005/8/layout/cycle8"/>
    <dgm:cxn modelId="{04DAB918-876B-4B50-A9D7-D7278EFE7473}" type="presParOf" srcId="{F1BE10D7-30C5-42F4-BCFF-5C3DEBD36E5C}" destId="{57CC9AD5-2734-4B0F-93F4-274E90C7DBDB}" srcOrd="6" destOrd="0" presId="urn:microsoft.com/office/officeart/2005/8/layout/cycle8"/>
    <dgm:cxn modelId="{668DAED0-972C-4B95-BE13-DFF79325BA75}" type="presParOf" srcId="{F1BE10D7-30C5-42F4-BCFF-5C3DEBD36E5C}" destId="{44C4859C-F96A-408C-8672-AA3EA11A8568}" srcOrd="7" destOrd="0" presId="urn:microsoft.com/office/officeart/2005/8/layout/cycle8"/>
    <dgm:cxn modelId="{E9490700-48D9-4F88-8457-1697255B3318}" type="presParOf" srcId="{F1BE10D7-30C5-42F4-BCFF-5C3DEBD36E5C}" destId="{052ACC1C-90E3-46F0-8A67-C5667F561871}" srcOrd="8" destOrd="0" presId="urn:microsoft.com/office/officeart/2005/8/layout/cycle8"/>
    <dgm:cxn modelId="{A8428C38-80CD-4F35-B13D-829E577B9807}" type="presParOf" srcId="{F1BE10D7-30C5-42F4-BCFF-5C3DEBD36E5C}" destId="{D361A528-52D9-4DFC-BB6A-8F9B20D80BE9}" srcOrd="9" destOrd="0" presId="urn:microsoft.com/office/officeart/2005/8/layout/cycle8"/>
    <dgm:cxn modelId="{7FF9D738-53C0-474F-8434-91467410A571}" type="presParOf" srcId="{F1BE10D7-30C5-42F4-BCFF-5C3DEBD36E5C}" destId="{5D5C1F0C-BDD8-4FD7-BFB5-8738A3C7864C}" srcOrd="10" destOrd="0" presId="urn:microsoft.com/office/officeart/2005/8/layout/cycle8"/>
    <dgm:cxn modelId="{126C88F2-E9A6-465D-8047-396FA2B010C3}" type="presParOf" srcId="{F1BE10D7-30C5-42F4-BCFF-5C3DEBD36E5C}" destId="{F74A53F6-73BF-4308-A0BD-D7F010D8A864}" srcOrd="11" destOrd="0" presId="urn:microsoft.com/office/officeart/2005/8/layout/cycle8"/>
    <dgm:cxn modelId="{4937A93D-9A09-41C7-B089-4B5898E73731}" type="presParOf" srcId="{F1BE10D7-30C5-42F4-BCFF-5C3DEBD36E5C}" destId="{4CCE6B44-C235-4BB6-AAD6-6A046B841C38}" srcOrd="12" destOrd="0" presId="urn:microsoft.com/office/officeart/2005/8/layout/cycle8"/>
    <dgm:cxn modelId="{1688B723-57CF-420F-9B75-5ACC826B1E9D}" type="presParOf" srcId="{F1BE10D7-30C5-42F4-BCFF-5C3DEBD36E5C}" destId="{CA4F996A-0329-4479-A2F8-A1DF5AA4F44D}" srcOrd="13" destOrd="0" presId="urn:microsoft.com/office/officeart/2005/8/layout/cycle8"/>
    <dgm:cxn modelId="{2A6F1FE5-1A1A-4B05-B843-C27CA751CE0C}" type="presParOf" srcId="{F1BE10D7-30C5-42F4-BCFF-5C3DEBD36E5C}" destId="{9C29FC47-5F6E-4436-9F4E-372B4538760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9D129-5525-4E76-AC95-520C387CE635}">
      <dsp:nvSpPr>
        <dsp:cNvPr id="0" name=""/>
        <dsp:cNvSpPr/>
      </dsp:nvSpPr>
      <dsp:spPr>
        <a:xfrm>
          <a:off x="253208" y="238232"/>
          <a:ext cx="2185969" cy="218596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Loans</a:t>
          </a:r>
          <a:endParaRPr lang="en-GB" sz="1300" kern="1200" dirty="0"/>
        </a:p>
      </dsp:txBody>
      <dsp:txXfrm>
        <a:off x="1405266" y="701450"/>
        <a:ext cx="780703" cy="650586"/>
      </dsp:txXfrm>
    </dsp:sp>
    <dsp:sp modelId="{43038B4C-8393-45F7-855C-4B4936A16FD9}">
      <dsp:nvSpPr>
        <dsp:cNvPr id="0" name=""/>
        <dsp:cNvSpPr/>
      </dsp:nvSpPr>
      <dsp:spPr>
        <a:xfrm>
          <a:off x="208187" y="316303"/>
          <a:ext cx="2185969" cy="218596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Business Credit card</a:t>
          </a:r>
          <a:endParaRPr lang="en-GB" sz="1300" kern="1200" dirty="0"/>
        </a:p>
      </dsp:txBody>
      <dsp:txXfrm>
        <a:off x="728656" y="1734581"/>
        <a:ext cx="1171055" cy="572515"/>
      </dsp:txXfrm>
    </dsp:sp>
    <dsp:sp modelId="{052ACC1C-90E3-46F0-8A67-C5667F561871}">
      <dsp:nvSpPr>
        <dsp:cNvPr id="0" name=""/>
        <dsp:cNvSpPr/>
      </dsp:nvSpPr>
      <dsp:spPr>
        <a:xfrm>
          <a:off x="142378" y="255108"/>
          <a:ext cx="2185969" cy="218596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Overdraft</a:t>
          </a:r>
          <a:endParaRPr lang="en-GB" sz="1300" kern="1200" dirty="0"/>
        </a:p>
      </dsp:txBody>
      <dsp:txXfrm>
        <a:off x="395586" y="718326"/>
        <a:ext cx="780703" cy="650586"/>
      </dsp:txXfrm>
    </dsp:sp>
    <dsp:sp modelId="{4CCE6B44-C235-4BB6-AAD6-6A046B841C38}">
      <dsp:nvSpPr>
        <dsp:cNvPr id="0" name=""/>
        <dsp:cNvSpPr/>
      </dsp:nvSpPr>
      <dsp:spPr>
        <a:xfrm>
          <a:off x="118066" y="102910"/>
          <a:ext cx="2456613" cy="245661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F996A-0329-4479-A2F8-A1DF5AA4F44D}">
      <dsp:nvSpPr>
        <dsp:cNvPr id="0" name=""/>
        <dsp:cNvSpPr/>
      </dsp:nvSpPr>
      <dsp:spPr>
        <a:xfrm>
          <a:off x="72865" y="180843"/>
          <a:ext cx="2456613" cy="245661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9FC47-5F6E-4436-9F4E-372B45387608}">
      <dsp:nvSpPr>
        <dsp:cNvPr id="0" name=""/>
        <dsp:cNvSpPr/>
      </dsp:nvSpPr>
      <dsp:spPr>
        <a:xfrm>
          <a:off x="6876" y="119786"/>
          <a:ext cx="2456613" cy="245661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7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0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75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9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22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0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08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6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4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0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5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2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9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B8B3-0431-46E6-8730-7206571756BF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50C90B-25DF-49A5-9ECF-076A11EE3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67" y="5489590"/>
            <a:ext cx="1855684" cy="819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Healthy High Street Belfast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Enhance-Promote-Support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697135"/>
            <a:ext cx="2192481" cy="700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41" y="5631343"/>
            <a:ext cx="12573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61" y="5573774"/>
            <a:ext cx="1300163" cy="828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78" y="5441649"/>
            <a:ext cx="1603956" cy="915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6" y="523709"/>
            <a:ext cx="1476375" cy="1123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62" y="5424257"/>
            <a:ext cx="1534141" cy="9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What's worked well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all found that being able to contact each other is very important. We have set up a WhatsApp group so we can keep in regular contact. </a:t>
            </a:r>
          </a:p>
          <a:p>
            <a:endParaRPr lang="en-GB" dirty="0"/>
          </a:p>
          <a:p>
            <a:r>
              <a:rPr lang="en-GB" dirty="0" smtClean="0"/>
              <a:t>We try and meet up at least once a month to touch base and promote each others events.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550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Launch </a:t>
            </a:r>
            <a:r>
              <a:rPr lang="en-GB" dirty="0" smtClean="0"/>
              <a:t>of Healthy High Street Belfast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86516"/>
            <a:ext cx="9214811" cy="4770148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 smtClean="0">
                <a:latin typeface="Trebuchet MS" panose="020B0603020202020204" pitchFamily="34" charset="0"/>
              </a:rPr>
              <a:t>We launched Healthy High Street with a presentation to the Belfast One BID board with the aim :</a:t>
            </a:r>
          </a:p>
          <a:p>
            <a:pPr marL="0" indent="0">
              <a:buNone/>
            </a:pPr>
            <a:endParaRPr lang="en-GB" sz="26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To Promote </a:t>
            </a:r>
            <a:endParaRPr lang="en-GB" sz="26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Promotion of local events &amp; town partnership activity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Sharing Information and Data  </a:t>
            </a:r>
            <a:endParaRPr lang="en-GB" sz="26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GB" sz="2600" dirty="0"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</a:rPr>
              <a:t>To Enhance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</a:rPr>
              <a:t>Develop a ‘Start Up Toolkit’ for potential new businesses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</a:rPr>
              <a:t>Identify locations for New Start Ups and Incubator Units </a:t>
            </a:r>
          </a:p>
          <a:p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</a:rPr>
              <a:t>To Support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</a:rPr>
              <a:t>Support Independents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600" b="1" dirty="0">
                <a:latin typeface="Trebuchet MS" panose="020B0603020202020204" pitchFamily="34" charset="0"/>
                <a:ea typeface="Calibri" panose="020F0502020204030204" pitchFamily="34" charset="0"/>
              </a:rPr>
              <a:t>Offer work shadowing opportunities to secure talent pipeline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12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	1</a:t>
            </a:r>
            <a:r>
              <a:rPr lang="en-GB" baseline="30000" dirty="0" smtClean="0"/>
              <a:t>ST</a:t>
            </a:r>
            <a:r>
              <a:rPr lang="en-GB" dirty="0" smtClean="0"/>
              <a:t>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66" y="1509600"/>
            <a:ext cx="8596668" cy="3880773"/>
          </a:xfrm>
        </p:spPr>
        <p:txBody>
          <a:bodyPr/>
          <a:lstStyle/>
          <a:p>
            <a:r>
              <a:rPr lang="en-GB" dirty="0" smtClean="0"/>
              <a:t>Our first project was to invite a local start-up business into our Santander branch to showcase his business.</a:t>
            </a:r>
          </a:p>
          <a:p>
            <a:r>
              <a:rPr lang="en-GB" dirty="0" smtClean="0"/>
              <a:t>This was a collaborative effort with Boots, M&amp;S and Santander Staff participating</a:t>
            </a:r>
          </a:p>
          <a:p>
            <a:r>
              <a:rPr lang="en-GB" dirty="0" smtClean="0"/>
              <a:t>Paul Cooper owner of </a:t>
            </a:r>
            <a:r>
              <a:rPr lang="en-GB" dirty="0" err="1" smtClean="0"/>
              <a:t>Crosseyes</a:t>
            </a:r>
            <a:r>
              <a:rPr lang="en-GB" dirty="0" smtClean="0"/>
              <a:t> was invited to use our branch as a platform to advertise his company. Our branch customers were able to have an interactive experience with Paul and his product. Paul was grateful to able to showcase his business to a large group of people.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74002" y="4790209"/>
            <a:ext cx="271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On average Santander Belfast will have approx. 500 customers transacting in branch.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7717" y="4547366"/>
            <a:ext cx="2617356" cy="196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2" y="176645"/>
            <a:ext cx="2937162" cy="2202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3284" y="4523604"/>
            <a:ext cx="2649038" cy="1986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973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	Revitalise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Small independent retailers in Belfast </a:t>
            </a:r>
            <a:r>
              <a:rPr lang="en-US" dirty="0" smtClean="0">
                <a:latin typeface="Trebuchet MS" panose="020B0603020202020204" pitchFamily="34" charset="0"/>
              </a:rPr>
              <a:t>were offered </a:t>
            </a:r>
            <a:r>
              <a:rPr lang="en-US" dirty="0">
                <a:latin typeface="Trebuchet MS" panose="020B0603020202020204" pitchFamily="34" charset="0"/>
              </a:rPr>
              <a:t>the chance to enhance their retail skills and increase their business profitability via the </a:t>
            </a:r>
            <a:r>
              <a:rPr lang="en-US" dirty="0" err="1">
                <a:latin typeface="Trebuchet MS" panose="020B0603020202020204" pitchFamily="34" charset="0"/>
              </a:rPr>
              <a:t>Revitalise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Programme</a:t>
            </a:r>
            <a:r>
              <a:rPr lang="en-US" dirty="0">
                <a:latin typeface="Trebuchet MS" panose="020B0603020202020204" pitchFamily="34" charset="0"/>
              </a:rPr>
              <a:t>.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/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Belfast City Council helped launch the </a:t>
            </a:r>
            <a:r>
              <a:rPr lang="en-US" dirty="0" err="1">
                <a:latin typeface="Trebuchet MS" panose="020B0603020202020204" pitchFamily="34" charset="0"/>
              </a:rPr>
              <a:t>programme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for </a:t>
            </a:r>
            <a:r>
              <a:rPr lang="en-US" dirty="0">
                <a:latin typeface="Trebuchet MS" panose="020B0603020202020204" pitchFamily="34" charset="0"/>
              </a:rPr>
              <a:t>up to 30 new start and existing independent retailers through free targeted masterclasses and mentoring support.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/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Santander, Boots UK and M&amp;S </a:t>
            </a:r>
            <a:r>
              <a:rPr lang="en-US" dirty="0" smtClean="0">
                <a:latin typeface="Trebuchet MS" panose="020B0603020202020204" pitchFamily="34" charset="0"/>
              </a:rPr>
              <a:t>delivered the </a:t>
            </a:r>
            <a:r>
              <a:rPr lang="en-US" dirty="0">
                <a:latin typeface="Trebuchet MS" panose="020B0603020202020204" pitchFamily="34" charset="0"/>
              </a:rPr>
              <a:t>masterclasses and Belfast City Council </a:t>
            </a:r>
            <a:r>
              <a:rPr lang="en-US" dirty="0" smtClean="0">
                <a:latin typeface="Trebuchet MS" panose="020B0603020202020204" pitchFamily="34" charset="0"/>
              </a:rPr>
              <a:t>provided the </a:t>
            </a:r>
            <a:r>
              <a:rPr lang="en-US" dirty="0">
                <a:latin typeface="Trebuchet MS" panose="020B0603020202020204" pitchFamily="34" charset="0"/>
              </a:rPr>
              <a:t>mentoring support to local businesses. 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3" y="177266"/>
            <a:ext cx="2913957" cy="2185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864" y="4333008"/>
            <a:ext cx="2869276" cy="215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760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Finance Masterclass.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bbey Bold" panose="020B0803000000000004" pitchFamily="34" charset="0"/>
              </a:rPr>
              <a:t>took </a:t>
            </a:r>
            <a:r>
              <a:rPr lang="en-US" dirty="0">
                <a:solidFill>
                  <a:schemeClr val="bg1"/>
                </a:solidFill>
                <a:latin typeface="Abbey Bold" panose="020B0803000000000004" pitchFamily="34" charset="0"/>
              </a:rPr>
              <a:t>place on Wednesday 24 August in the Santander branch in Belfast Royal Avenue. Running throughout the day with drop-in sessions, this masterclass focused on financial planning with advice given on day-to-day business banking, savings and online banking services.</a:t>
            </a:r>
            <a:endParaRPr lang="en-GB" dirty="0">
              <a:solidFill>
                <a:schemeClr val="bg1"/>
              </a:solidFill>
              <a:latin typeface="Abbey Bold" panose="020B08030000000000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9318" y="2119744"/>
            <a:ext cx="8936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first masterclass took place on Wednesday 24</a:t>
            </a:r>
            <a:r>
              <a:rPr lang="en-GB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August in the Santander Branch in Belfast Royal Avenue. Running throughout the day with drop-in sessions, the masterclass focused on financial planning with advise given on day-to-day business banking, savings and online banking service.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also invited a business partner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Elavon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offer demonstrations on merchant services and new online till terminals.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927147267"/>
              </p:ext>
            </p:extLst>
          </p:nvPr>
        </p:nvGraphicFramePr>
        <p:xfrm>
          <a:off x="920173" y="4007149"/>
          <a:ext cx="2602345" cy="274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25" y="4363065"/>
            <a:ext cx="3117086" cy="2020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3119" y="720494"/>
            <a:ext cx="3510068" cy="2285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68" y="1227098"/>
            <a:ext cx="2514600" cy="7033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274002" y="4794223"/>
            <a:ext cx="2726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We where able to successfully offer finance of £20k for a customer who attend the masterclass.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6567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 Merchandising Masterclass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4761" y="1732972"/>
            <a:ext cx="7863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Marks &amp; Spencer's Colin McGreevy &amp; Julie Beattie ran this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course covering all aspects of visual merchandising and display in retail today, and gave local businesses a thorough understanding of visual merchandising and its practical application. They explored creating themes, space planning and how to inject excitement into stores. There was a mixture of projects, lectures, and group discussions along with a tour of the M&amp;S store which allowed businesses to see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visual merchandising first hand.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1" y="4457700"/>
            <a:ext cx="2560320" cy="192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77" y="4453709"/>
            <a:ext cx="2565641" cy="1924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29" y="473990"/>
            <a:ext cx="2568948" cy="1924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86" y="1184256"/>
            <a:ext cx="1371860" cy="64809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832273" y="4865448"/>
            <a:ext cx="3065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Feedback received from Belfast City council was this was an excellent workshop with great responses from the attendees.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2120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9629"/>
            <a:ext cx="8596668" cy="1320800"/>
          </a:xfrm>
        </p:spPr>
        <p:txBody>
          <a:bodyPr/>
          <a:lstStyle/>
          <a:p>
            <a:pPr algn="ctr"/>
            <a:r>
              <a:rPr lang="en-GB" dirty="0" smtClean="0"/>
              <a:t>Delivering Great Customer Service Masterclass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87" y="1548606"/>
            <a:ext cx="1257300" cy="762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767209"/>
            <a:ext cx="3445814" cy="1882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69" y="379629"/>
            <a:ext cx="2143125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8" y="4767208"/>
            <a:ext cx="1698914" cy="1882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19645" y="2310606"/>
            <a:ext cx="7954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final masterclass was held on Wednesday 26 October in the Boots store in </a:t>
            </a:r>
            <a:r>
              <a:rPr lang="en-US" dirty="0" err="1" smtClean="0">
                <a:effectLst/>
              </a:rPr>
              <a:t>Donegall</a:t>
            </a:r>
            <a:r>
              <a:rPr lang="en-US" dirty="0" smtClean="0">
                <a:effectLst/>
              </a:rPr>
              <a:t> Place. Aileen </a:t>
            </a:r>
            <a:r>
              <a:rPr lang="en-US" dirty="0" err="1" smtClean="0">
                <a:effectLst/>
              </a:rPr>
              <a:t>McGroggan</a:t>
            </a:r>
            <a:r>
              <a:rPr lang="en-US" dirty="0" smtClean="0">
                <a:effectLst/>
              </a:rPr>
              <a:t> focused on the delivery of great customer service. This combined seminar and workshop session. The attendees where encouraged to visit other retailers in the city in a mystery shopping format to then return to discuss their findings in a group environment</a:t>
            </a:r>
            <a:r>
              <a:rPr lang="en-US" dirty="0" smtClean="0"/>
              <a:t>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590809" y="4767208"/>
            <a:ext cx="2234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Again another great turn out with excellent feedback received. Feedback forms submitted.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3315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Future of Healthy High street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2045495"/>
            <a:ext cx="8764847" cy="399586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After our successful events in 2016 – we are aiming to keep our relationship strong and support each other in upcoming events.</a:t>
            </a:r>
          </a:p>
          <a:p>
            <a:endParaRPr lang="en-GB" dirty="0"/>
          </a:p>
          <a:p>
            <a:r>
              <a:rPr lang="en-GB" b="1" dirty="0" smtClean="0"/>
              <a:t>Breakthrough in branch </a:t>
            </a:r>
            <a:r>
              <a:rPr lang="en-GB" dirty="0" smtClean="0"/>
              <a:t>(Trading in a digital age) Santander 21</a:t>
            </a:r>
            <a:r>
              <a:rPr lang="en-GB" baseline="30000" dirty="0" smtClean="0"/>
              <a:t>st</a:t>
            </a:r>
            <a:r>
              <a:rPr lang="en-GB" dirty="0" smtClean="0"/>
              <a:t> March 6-8pm.</a:t>
            </a:r>
          </a:p>
          <a:p>
            <a:pPr lvl="1"/>
            <a:r>
              <a:rPr lang="en-GB" dirty="0" smtClean="0"/>
              <a:t>Santander Business networking event - </a:t>
            </a:r>
            <a:r>
              <a:rPr lang="en-US" b="1" dirty="0"/>
              <a:t>Our aim is </a:t>
            </a:r>
            <a:r>
              <a:rPr lang="en-GB" b="1" dirty="0"/>
              <a:t>deepening relationships with new and existing customers in the community, enabling us to help people and businesses prosper. </a:t>
            </a:r>
            <a:endParaRPr lang="en-GB" dirty="0"/>
          </a:p>
          <a:p>
            <a:pPr lvl="1"/>
            <a:r>
              <a:rPr lang="en-GB" b="1" dirty="0"/>
              <a:t>We want to connect </a:t>
            </a:r>
            <a:r>
              <a:rPr lang="en-GB" b="1" dirty="0" smtClean="0"/>
              <a:t>with </a:t>
            </a:r>
            <a:r>
              <a:rPr lang="en-GB" b="1" dirty="0"/>
              <a:t>like-minded people looking to build a successful business and also to give you tips and advice around trading in a digital world.</a:t>
            </a:r>
            <a:endParaRPr lang="en-GB" dirty="0"/>
          </a:p>
          <a:p>
            <a:endParaRPr lang="en-US" b="1" dirty="0" smtClean="0"/>
          </a:p>
          <a:p>
            <a:r>
              <a:rPr lang="en-US" b="1" dirty="0" smtClean="0"/>
              <a:t>Our </a:t>
            </a:r>
            <a:r>
              <a:rPr lang="en-US" b="1" dirty="0"/>
              <a:t>Business partner </a:t>
            </a:r>
            <a:r>
              <a:rPr lang="en-US" b="1" dirty="0" err="1"/>
              <a:t>Elavon</a:t>
            </a:r>
            <a:r>
              <a:rPr lang="en-US" b="1" dirty="0"/>
              <a:t> will be speaking to educate businesses on:</a:t>
            </a:r>
            <a:endParaRPr lang="en-GB" dirty="0"/>
          </a:p>
          <a:p>
            <a:pPr lvl="1"/>
            <a:r>
              <a:rPr lang="en-GB" b="1" dirty="0"/>
              <a:t>1. New and emerging payment </a:t>
            </a:r>
            <a:r>
              <a:rPr lang="en-GB" b="1" dirty="0" smtClean="0"/>
              <a:t>methods. </a:t>
            </a:r>
            <a:endParaRPr lang="en-GB" dirty="0"/>
          </a:p>
          <a:p>
            <a:pPr lvl="1"/>
            <a:r>
              <a:rPr lang="en-GB" b="1" dirty="0"/>
              <a:t>2. How to maximise sales through their online </a:t>
            </a:r>
            <a:r>
              <a:rPr lang="en-GB" b="1" dirty="0" smtClean="0"/>
              <a:t>channel.</a:t>
            </a:r>
            <a:endParaRPr lang="en-GB" dirty="0"/>
          </a:p>
          <a:p>
            <a:pPr lvl="1"/>
            <a:r>
              <a:rPr lang="en-GB" b="1" dirty="0"/>
              <a:t>3. The latest point of sale </a:t>
            </a:r>
            <a:r>
              <a:rPr lang="en-GB" b="1" dirty="0" smtClean="0"/>
              <a:t>technology. 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Also on our panel is </a:t>
            </a:r>
            <a:r>
              <a:rPr lang="en-GB" b="1" dirty="0" err="1"/>
              <a:t>Linzi</a:t>
            </a:r>
            <a:r>
              <a:rPr lang="en-GB" b="1" dirty="0"/>
              <a:t> Rooney - director of Studio Souk, a retail space for a collection of local designers in Belfast.</a:t>
            </a:r>
            <a:endParaRPr lang="en-GB" dirty="0"/>
          </a:p>
          <a:p>
            <a:pPr lvl="1"/>
            <a:r>
              <a:rPr lang="en-GB" b="1" dirty="0"/>
              <a:t>As a customer of ours she will speak about her journey so far in the world of business.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We will hold a Q&amp;A session with our panel that will allow attendees to deepen their understanding an gain valuable knowledge.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33745"/>
            <a:ext cx="2575566" cy="171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83" y="2478299"/>
            <a:ext cx="2620385" cy="171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183" y="4720444"/>
            <a:ext cx="2620386" cy="1753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832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Future of Healthy High street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Marks &amp; Spencer, Boots and Santander will now all attend Belfast City Centre Management’s monthly Retail Steering Group to keep ourselves involved and up to date with what's happening in the city </a:t>
            </a:r>
            <a:r>
              <a:rPr lang="en-GB" dirty="0"/>
              <a:t>and </a:t>
            </a:r>
            <a:r>
              <a:rPr lang="en-GB" dirty="0" smtClean="0"/>
              <a:t>its performance.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IE" dirty="0" smtClean="0"/>
              <a:t>Marks &amp; Spencer will be represented on Belfast One’s Promote Working Group.</a:t>
            </a:r>
          </a:p>
          <a:p>
            <a:r>
              <a:rPr lang="en-IE" dirty="0"/>
              <a:t>Santander will be represented on Belfast One’s </a:t>
            </a:r>
            <a:r>
              <a:rPr lang="en-IE" dirty="0" smtClean="0"/>
              <a:t>Enhance Working Group.</a:t>
            </a:r>
          </a:p>
          <a:p>
            <a:r>
              <a:rPr lang="en-IE" dirty="0"/>
              <a:t>Boots will be represented on Belfast One’s </a:t>
            </a:r>
            <a:r>
              <a:rPr lang="en-IE" dirty="0" smtClean="0"/>
              <a:t>Support Working </a:t>
            </a:r>
            <a:r>
              <a:rPr lang="en-IE" dirty="0"/>
              <a:t>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8501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754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Abbey Bold</vt:lpstr>
      <vt:lpstr>Arial</vt:lpstr>
      <vt:lpstr>Calibri</vt:lpstr>
      <vt:lpstr>Tahoma</vt:lpstr>
      <vt:lpstr>Trebuchet MS</vt:lpstr>
      <vt:lpstr>Wingdings</vt:lpstr>
      <vt:lpstr>Wingdings 3</vt:lpstr>
      <vt:lpstr>Facet</vt:lpstr>
      <vt:lpstr>Healthy High Street Belfast</vt:lpstr>
      <vt:lpstr>Launch of Healthy High Street Belfast</vt:lpstr>
      <vt:lpstr> 1ST Event</vt:lpstr>
      <vt:lpstr> Revitalise </vt:lpstr>
      <vt:lpstr>Finance Masterclass.</vt:lpstr>
      <vt:lpstr>Visual Merchandising Masterclass</vt:lpstr>
      <vt:lpstr>Delivering Great Customer Service Masterclass</vt:lpstr>
      <vt:lpstr>The Future of Healthy High street</vt:lpstr>
      <vt:lpstr>The Future of Healthy High street</vt:lpstr>
      <vt:lpstr>What's worked well</vt:lpstr>
    </vt:vector>
  </TitlesOfParts>
  <Company>Santander (UK)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High Street Belfast</dc:title>
  <dc:creator>Mclellan, Adam</dc:creator>
  <cp:lastModifiedBy>Jule McCullagh</cp:lastModifiedBy>
  <cp:revision>13</cp:revision>
  <dcterms:created xsi:type="dcterms:W3CDTF">2017-02-27T10:49:37Z</dcterms:created>
  <dcterms:modified xsi:type="dcterms:W3CDTF">2017-03-02T09:50:17Z</dcterms:modified>
</cp:coreProperties>
</file>